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3" r:id="rId2"/>
    <p:sldId id="294" r:id="rId3"/>
    <p:sldId id="291" r:id="rId4"/>
    <p:sldId id="289" r:id="rId5"/>
    <p:sldId id="295" r:id="rId6"/>
    <p:sldId id="292" r:id="rId7"/>
    <p:sldId id="262" r:id="rId8"/>
    <p:sldId id="265" r:id="rId9"/>
    <p:sldId id="267" r:id="rId10"/>
    <p:sldId id="282" r:id="rId11"/>
    <p:sldId id="283" r:id="rId12"/>
    <p:sldId id="284" r:id="rId13"/>
    <p:sldId id="285" r:id="rId14"/>
    <p:sldId id="286" r:id="rId15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336CD89-C2D8-3148-85F4-CD6FFA5DBB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937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3C81240-60AA-E34A-8D5B-C7DEC5605D3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4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>
                <a:cs typeface="+mn-cs"/>
              </a:rPr>
              <a:t>Track 14</a:t>
            </a:r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44A475D-415D-344D-AE24-DE7C4310CEA3}" type="slidenum">
              <a:rPr lang="en-GB" sz="1200">
                <a:latin typeface="Calibri" charset="0"/>
              </a:rPr>
              <a:pPr algn="r" eaLnBrk="1" hangingPunct="1"/>
              <a:t>10</a:t>
            </a:fld>
            <a:endParaRPr 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2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A4809DD-66A0-D446-96F0-7E36538FD68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>
                <a:cs typeface="+mn-cs"/>
              </a:rPr>
              <a:t>Track 37</a:t>
            </a:r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D641C3D-F8F8-C749-B32E-72351AB861CE}" type="slidenum">
              <a:rPr lang="en-GB" sz="1200">
                <a:latin typeface="Calibri" charset="0"/>
              </a:rPr>
              <a:pPr algn="r" eaLnBrk="1" hangingPunct="1"/>
              <a:t>11</a:t>
            </a:fld>
            <a:endParaRPr 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1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457C6A0-069D-304D-9B54-8CD8D49C140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cs typeface="+mn-cs"/>
              </a:rPr>
              <a:t>starlight</a:t>
            </a:r>
          </a:p>
        </p:txBody>
      </p:sp>
      <p:sp>
        <p:nvSpPr>
          <p:cNvPr id="37892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5D6FAC8-DE64-BD4B-AB2B-96399A6B8622}" type="slidenum">
              <a:rPr lang="en-GB" sz="1200">
                <a:latin typeface="Calibri" charset="0"/>
              </a:rPr>
              <a:pPr algn="r" eaLnBrk="1" hangingPunct="1"/>
              <a:t>12</a:t>
            </a:fld>
            <a:endParaRPr 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1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9912F36-2367-204B-AFE4-3B5A763ECE1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6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cs typeface="+mn-cs"/>
              </a:rPr>
              <a:t>Venice and vivaldi</a:t>
            </a:r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C947179-1445-224B-A8FD-0DB07E62DF32}" type="slidenum">
              <a:rPr lang="en-GB" sz="1200">
                <a:latin typeface="Calibri" charset="0"/>
              </a:rPr>
              <a:pPr algn="r" eaLnBrk="1" hangingPunct="1"/>
              <a:t>13</a:t>
            </a:fld>
            <a:endParaRPr 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93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49BFE9C-A978-F746-A84E-32FD5568B61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cs typeface="+mn-cs"/>
              </a:rPr>
              <a:t>Jogging in the city</a:t>
            </a:r>
          </a:p>
          <a:p>
            <a:pPr eaLnBrk="1" hangingPunct="1">
              <a:defRPr/>
            </a:pPr>
            <a:r>
              <a:rPr lang="en-GB">
                <a:cs typeface="+mn-cs"/>
              </a:rPr>
              <a:t>Perfect match</a:t>
            </a:r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2A43F8E-1D46-9841-BDE4-48C4313A0653}" type="slidenum">
              <a:rPr lang="en-GB" sz="1200">
                <a:latin typeface="Calibri" charset="0"/>
              </a:rPr>
              <a:pPr algn="r" eaLnBrk="1" hangingPunct="1"/>
              <a:t>14</a:t>
            </a:fld>
            <a:endParaRPr lang="en-GB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4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0DA9F-5133-674E-A829-9C88FD9EE4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8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CCB81-E95B-C749-BBC2-95E15E2D10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83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764B-1A29-7844-B112-F1691EE201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4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3E147-EBD7-DD49-AEED-8B145CBB9A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864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53B4F-18C9-934C-8618-04C6478CF6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49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7CECA-110D-384C-816E-9F6BDEDD8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16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A23B0-9B83-7E4B-BD8B-C05B359398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2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B042A-C7DB-9046-A3C0-48D839E9C9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04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4C4ED-CD8A-EB4F-8A65-A6996A8883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95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8132D-9632-764E-9219-4A40BA8ACB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9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AFB4-3B84-FE4F-9D72-303195484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2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2467-046F-B941-990F-5FDCD720F9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B6D03-0C1D-F349-A20A-F9B1DBE14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27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351E9F8-8F1D-4842-9FB9-1E04E48469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wma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microsoft.com/office/2007/relationships/media" Target="../media/media3.wm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audio" Target="../media/media4.wma"/><Relationship Id="rId10" Type="http://schemas.openxmlformats.org/officeDocument/2006/relationships/oleObject" Target="../embeddings/oleObject5.bin"/><Relationship Id="rId4" Type="http://schemas.microsoft.com/office/2007/relationships/media" Target="../media/media4.wm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8.bin"/><Relationship Id="rId3" Type="http://schemas.openxmlformats.org/officeDocument/2006/relationships/audio" Target="../media/media6.mp3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2" Type="http://schemas.microsoft.com/office/2007/relationships/media" Target="../media/media6.mp3"/><Relationship Id="rId16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omic Sans MS" charset="0"/>
              </a:rPr>
              <a:t>Copy Cat!</a:t>
            </a:r>
            <a:endParaRPr lang="en-GB" sz="2400" dirty="0"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0" y="908720"/>
            <a:ext cx="9144000" cy="2185988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b="1" dirty="0" smtClean="0"/>
              <a:t>COPY:		D	D	E	E</a:t>
            </a:r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r>
              <a:rPr lang="en-GB" sz="2400" b="1" dirty="0" smtClean="0"/>
              <a:t>PLAY WITH ME:		E	E	D	D	G_______</a:t>
            </a:r>
          </a:p>
          <a:p>
            <a:pPr marL="0" indent="0" algn="ctr">
              <a:buNone/>
            </a:pPr>
            <a:endParaRPr lang="en-GB" sz="2400" b="1" dirty="0" smtClean="0"/>
          </a:p>
          <a:p>
            <a:pPr marL="0" indent="0" algn="ctr">
              <a:buNone/>
            </a:pPr>
            <a:endParaRPr lang="en-GB" sz="2400" b="1" dirty="0" smtClean="0"/>
          </a:p>
          <a:p>
            <a:pPr marL="0" indent="0" algn="ctr">
              <a:buNone/>
            </a:pPr>
            <a:r>
              <a:rPr lang="en-GB" sz="2400" b="1" dirty="0"/>
              <a:t>COPY:		A	</a:t>
            </a:r>
            <a:r>
              <a:rPr lang="en-GB" sz="2400" b="1" dirty="0" smtClean="0"/>
              <a:t>A</a:t>
            </a:r>
            <a:r>
              <a:rPr lang="en-GB" sz="2400" b="1" dirty="0"/>
              <a:t>	</a:t>
            </a:r>
            <a:r>
              <a:rPr lang="en-GB" sz="2400" b="1" dirty="0" smtClean="0"/>
              <a:t>B</a:t>
            </a:r>
            <a:r>
              <a:rPr lang="en-GB" sz="2400" b="1" dirty="0"/>
              <a:t>	</a:t>
            </a:r>
            <a:r>
              <a:rPr lang="en-GB" sz="2400" b="1" dirty="0" smtClean="0"/>
              <a:t>B</a:t>
            </a:r>
            <a:endParaRPr lang="en-GB" sz="2400" b="1" dirty="0"/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PLAY WITH ME:		</a:t>
            </a:r>
            <a:r>
              <a:rPr lang="en-GB" sz="2400" b="1" dirty="0" smtClean="0"/>
              <a:t>B</a:t>
            </a:r>
            <a:r>
              <a:rPr lang="en-GB" sz="2400" b="1" dirty="0"/>
              <a:t>	</a:t>
            </a:r>
            <a:r>
              <a:rPr lang="en-GB" sz="2400" b="1" dirty="0" smtClean="0"/>
              <a:t>B</a:t>
            </a:r>
            <a:r>
              <a:rPr lang="en-GB" sz="2400" b="1" dirty="0"/>
              <a:t>	</a:t>
            </a:r>
            <a:r>
              <a:rPr lang="en-GB" sz="2400" b="1" dirty="0" smtClean="0"/>
              <a:t>A</a:t>
            </a:r>
            <a:r>
              <a:rPr lang="en-GB" sz="2400" b="1" dirty="0"/>
              <a:t>	</a:t>
            </a:r>
            <a:r>
              <a:rPr lang="en-GB" sz="2400" b="1" dirty="0" smtClean="0"/>
              <a:t>A</a:t>
            </a:r>
            <a:r>
              <a:rPr lang="en-GB" sz="2400" b="1" dirty="0"/>
              <a:t>	</a:t>
            </a:r>
            <a:r>
              <a:rPr lang="en-GB" sz="2400" b="1" dirty="0" smtClean="0"/>
              <a:t>D_______</a:t>
            </a:r>
          </a:p>
          <a:p>
            <a:pPr marL="0" indent="0" algn="ctr">
              <a:buNone/>
            </a:pPr>
            <a:endParaRPr lang="en-GB" sz="2400" b="1" dirty="0" smtClean="0"/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COPY:		D	D	E	E</a:t>
            </a:r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PLAY WITH ME:		E	E	D	D	G_______</a:t>
            </a:r>
          </a:p>
          <a:p>
            <a:pPr marL="0" indent="0" algn="ctr">
              <a:buNone/>
            </a:pPr>
            <a:endParaRPr lang="en-GB" sz="2400" b="1" dirty="0"/>
          </a:p>
          <a:p>
            <a:pPr marL="0" indent="0" algn="ctr">
              <a:buNone/>
            </a:pPr>
            <a:endParaRPr lang="en-GB" sz="2400" b="1" dirty="0" smtClean="0"/>
          </a:p>
          <a:p>
            <a:pPr marL="0" indent="0" algn="ctr">
              <a:buNone/>
            </a:pPr>
            <a:endParaRPr lang="en-GB" sz="2400" b="1" dirty="0" smtClean="0"/>
          </a:p>
        </p:txBody>
      </p:sp>
      <p:pic>
        <p:nvPicPr>
          <p:cNvPr id="4" name="Fiddle Time Joggers No.11 Copy Cat Piano Accompaniment (Student Book P.1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234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13275" y="4627563"/>
            <a:ext cx="4402138" cy="1754187"/>
          </a:xfrm>
          <a:prstGeom prst="rect">
            <a:avLst/>
          </a:prstGeom>
          <a:ln w="508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6" t="40234" r="16447" b="38254"/>
          <a:stretch>
            <a:fillRect/>
          </a:stretch>
        </p:blipFill>
        <p:spPr bwMode="auto">
          <a:xfrm>
            <a:off x="1500188" y="620713"/>
            <a:ext cx="533241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2"/>
          <p:cNvSpPr>
            <a:spLocks noGrp="1"/>
          </p:cNvSpPr>
          <p:nvPr>
            <p:ph type="title" idx="4294967295"/>
          </p:nvPr>
        </p:nvSpPr>
        <p:spPr>
          <a:xfrm>
            <a:off x="395288" y="-100013"/>
            <a:ext cx="8229600" cy="911226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</a:rPr>
              <a:t>Notes on the Stave</a:t>
            </a:r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395288" y="2133600"/>
            <a:ext cx="1690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>
                <a:latin typeface="Calibri" charset="0"/>
                <a:cs typeface="Arial" charset="0"/>
              </a:rPr>
              <a:t>The violin: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8" t="28874" r="1387" b="55357"/>
          <a:stretch>
            <a:fillRect/>
          </a:stretch>
        </p:blipFill>
        <p:spPr bwMode="auto">
          <a:xfrm>
            <a:off x="6137275" y="549275"/>
            <a:ext cx="1617663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t="66383" r="49515" b="13167"/>
          <a:stretch>
            <a:fillRect/>
          </a:stretch>
        </p:blipFill>
        <p:spPr bwMode="auto">
          <a:xfrm>
            <a:off x="4643438" y="4724400"/>
            <a:ext cx="4378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1" t="29340" r="2609" b="54817"/>
          <a:stretch>
            <a:fillRect/>
          </a:stretch>
        </p:blipFill>
        <p:spPr bwMode="auto">
          <a:xfrm>
            <a:off x="6137275" y="2514600"/>
            <a:ext cx="16176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4716463" y="4129088"/>
            <a:ext cx="1728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>
                <a:latin typeface="Calibri" charset="0"/>
                <a:cs typeface="Arial" charset="0"/>
              </a:rPr>
              <a:t>The cellos:</a:t>
            </a:r>
          </a:p>
        </p:txBody>
      </p: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247650" y="4149725"/>
            <a:ext cx="1731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>
                <a:latin typeface="Calibri" charset="0"/>
                <a:cs typeface="Arial" charset="0"/>
              </a:rPr>
              <a:t>The violas: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088" y="2617788"/>
            <a:ext cx="4362450" cy="1531937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78719" r="51657" b="6117"/>
          <a:stretch>
            <a:fillRect/>
          </a:stretch>
        </p:blipFill>
        <p:spPr bwMode="auto">
          <a:xfrm>
            <a:off x="107950" y="2686050"/>
            <a:ext cx="42052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950" y="4627563"/>
            <a:ext cx="4319588" cy="1754187"/>
          </a:xfrm>
          <a:prstGeom prst="rect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3278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65193" r="49799" b="12019"/>
          <a:stretch>
            <a:fillRect/>
          </a:stretch>
        </p:blipFill>
        <p:spPr bwMode="auto">
          <a:xfrm>
            <a:off x="239713" y="4724400"/>
            <a:ext cx="4073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11138" y="4711700"/>
            <a:ext cx="8753475" cy="2032000"/>
          </a:xfrm>
          <a:prstGeom prst="rect">
            <a:avLst/>
          </a:prstGeom>
          <a:ln w="508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211138" y="2682875"/>
            <a:ext cx="8753475" cy="1754188"/>
          </a:xfrm>
          <a:prstGeom prst="rect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31775" y="579438"/>
            <a:ext cx="8753475" cy="1754187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23810" r="16002" b="53326"/>
          <a:stretch>
            <a:fillRect/>
          </a:stretch>
        </p:blipFill>
        <p:spPr bwMode="auto">
          <a:xfrm rot="-151239">
            <a:off x="306388" y="463550"/>
            <a:ext cx="85820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itle 3"/>
          <p:cNvSpPr>
            <a:spLocks noGrp="1"/>
          </p:cNvSpPr>
          <p:nvPr>
            <p:ph type="title" idx="4294967295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</a:rPr>
              <a:t>D String Notes</a:t>
            </a:r>
          </a:p>
        </p:txBody>
      </p:sp>
      <p:sp>
        <p:nvSpPr>
          <p:cNvPr id="34822" name="TextBox 4"/>
          <p:cNvSpPr txBox="1">
            <a:spLocks noChangeArrowheads="1"/>
          </p:cNvSpPr>
          <p:nvPr/>
        </p:nvSpPr>
        <p:spPr bwMode="auto">
          <a:xfrm>
            <a:off x="8093075" y="1403350"/>
            <a:ext cx="292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#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6600" y="4868863"/>
            <a:ext cx="863600" cy="72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482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30357" r="2219" b="40874"/>
          <a:stretch>
            <a:fillRect/>
          </a:stretch>
        </p:blipFill>
        <p:spPr bwMode="auto">
          <a:xfrm>
            <a:off x="323850" y="2781300"/>
            <a:ext cx="86233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24240" r="1610" b="41884"/>
          <a:stretch>
            <a:fillRect/>
          </a:stretch>
        </p:blipFill>
        <p:spPr bwMode="auto">
          <a:xfrm>
            <a:off x="279400" y="4745038"/>
            <a:ext cx="86582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2175" y="4079875"/>
            <a:ext cx="3016250" cy="560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93838" y="2039938"/>
            <a:ext cx="3016250" cy="56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592263" y="6146800"/>
            <a:ext cx="3016250" cy="56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4829" name="TextBox 3"/>
          <p:cNvSpPr txBox="1">
            <a:spLocks noChangeArrowheads="1"/>
          </p:cNvSpPr>
          <p:nvPr/>
        </p:nvSpPr>
        <p:spPr bwMode="auto">
          <a:xfrm>
            <a:off x="279400" y="188913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violin</a:t>
            </a:r>
          </a:p>
        </p:txBody>
      </p:sp>
      <p:sp>
        <p:nvSpPr>
          <p:cNvPr id="34830" name="TextBox 13"/>
          <p:cNvSpPr txBox="1">
            <a:spLocks noChangeArrowheads="1"/>
          </p:cNvSpPr>
          <p:nvPr/>
        </p:nvSpPr>
        <p:spPr bwMode="auto">
          <a:xfrm>
            <a:off x="273050" y="2339975"/>
            <a:ext cx="627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viola</a:t>
            </a:r>
          </a:p>
        </p:txBody>
      </p:sp>
      <p:sp>
        <p:nvSpPr>
          <p:cNvPr id="34831" name="TextBox 14"/>
          <p:cNvSpPr txBox="1">
            <a:spLocks noChangeArrowheads="1"/>
          </p:cNvSpPr>
          <p:nvPr/>
        </p:nvSpPr>
        <p:spPr bwMode="auto">
          <a:xfrm>
            <a:off x="279400" y="4365625"/>
            <a:ext cx="62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cello</a:t>
            </a:r>
          </a:p>
        </p:txBody>
      </p:sp>
      <p:sp>
        <p:nvSpPr>
          <p:cNvPr id="5" name="Rectangle 4"/>
          <p:cNvSpPr/>
          <p:nvPr/>
        </p:nvSpPr>
        <p:spPr>
          <a:xfrm>
            <a:off x="8783638" y="4660900"/>
            <a:ext cx="360362" cy="128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820150" y="2420938"/>
            <a:ext cx="360363" cy="128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893175" y="3933825"/>
            <a:ext cx="358775" cy="61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279400" y="549275"/>
            <a:ext cx="865822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3850" y="2349500"/>
            <a:ext cx="865822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964613" y="2039938"/>
            <a:ext cx="0" cy="3429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972550" y="2636838"/>
            <a:ext cx="9525" cy="1800225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8288" y="4437063"/>
            <a:ext cx="8732837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783638" y="2682875"/>
            <a:ext cx="217487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748713" y="4724400"/>
            <a:ext cx="21590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" idx="0"/>
          </p:cNvCxnSpPr>
          <p:nvPr/>
        </p:nvCxnSpPr>
        <p:spPr>
          <a:xfrm>
            <a:off x="8964613" y="4660900"/>
            <a:ext cx="0" cy="128905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950" y="1341438"/>
            <a:ext cx="8966200" cy="1295400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7950" y="2924175"/>
            <a:ext cx="8966200" cy="1512888"/>
          </a:xfrm>
          <a:prstGeom prst="rect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950" y="4724400"/>
            <a:ext cx="8966200" cy="1512888"/>
          </a:xfrm>
          <a:prstGeom prst="rect">
            <a:avLst/>
          </a:prstGeom>
          <a:ln w="508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686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</a:rPr>
              <a:t>Here comes E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50661" r="21463" b="33617"/>
          <a:stretch>
            <a:fillRect/>
          </a:stretch>
        </p:blipFill>
        <p:spPr bwMode="auto">
          <a:xfrm>
            <a:off x="250825" y="1350963"/>
            <a:ext cx="87217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107950" y="1268413"/>
            <a:ext cx="690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violin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56548" r="8192" b="24405"/>
          <a:stretch>
            <a:fillRect/>
          </a:stretch>
        </p:blipFill>
        <p:spPr bwMode="auto">
          <a:xfrm>
            <a:off x="206375" y="3141663"/>
            <a:ext cx="8766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4"/>
          <p:cNvSpPr txBox="1">
            <a:spLocks noChangeArrowheads="1"/>
          </p:cNvSpPr>
          <p:nvPr/>
        </p:nvSpPr>
        <p:spPr bwMode="auto">
          <a:xfrm>
            <a:off x="200025" y="2924175"/>
            <a:ext cx="62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viola</a:t>
            </a:r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53877" r="8260" b="28027"/>
          <a:stretch>
            <a:fillRect/>
          </a:stretch>
        </p:blipFill>
        <p:spPr bwMode="auto">
          <a:xfrm>
            <a:off x="206375" y="4868863"/>
            <a:ext cx="876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Box 5"/>
          <p:cNvSpPr txBox="1">
            <a:spLocks noChangeArrowheads="1"/>
          </p:cNvSpPr>
          <p:nvPr/>
        </p:nvSpPr>
        <p:spPr bwMode="auto">
          <a:xfrm>
            <a:off x="206375" y="4667250"/>
            <a:ext cx="625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cello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950" y="4724400"/>
            <a:ext cx="8966200" cy="1512888"/>
          </a:xfrm>
          <a:prstGeom prst="rect">
            <a:avLst/>
          </a:prstGeom>
          <a:ln w="508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950" y="2924175"/>
            <a:ext cx="8966200" cy="1512888"/>
          </a:xfrm>
          <a:prstGeom prst="rect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950" y="1125538"/>
            <a:ext cx="8966200" cy="1439862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46329" r="8192" b="33676"/>
          <a:stretch>
            <a:fillRect/>
          </a:stretch>
        </p:blipFill>
        <p:spPr bwMode="auto">
          <a:xfrm>
            <a:off x="200025" y="4827588"/>
            <a:ext cx="876458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50000" r="8080" b="28125"/>
          <a:stretch>
            <a:fillRect/>
          </a:stretch>
        </p:blipFill>
        <p:spPr bwMode="auto">
          <a:xfrm>
            <a:off x="206375" y="2997200"/>
            <a:ext cx="875823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</a:rPr>
              <a:t>F sharp now</a:t>
            </a: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17722" r="20686" b="67345"/>
          <a:stretch>
            <a:fillRect/>
          </a:stretch>
        </p:blipFill>
        <p:spPr bwMode="auto">
          <a:xfrm>
            <a:off x="173038" y="1196975"/>
            <a:ext cx="88630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3"/>
          <p:cNvSpPr txBox="1">
            <a:spLocks noChangeArrowheads="1"/>
          </p:cNvSpPr>
          <p:nvPr/>
        </p:nvSpPr>
        <p:spPr bwMode="auto">
          <a:xfrm>
            <a:off x="107950" y="1116013"/>
            <a:ext cx="690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violin</a:t>
            </a:r>
          </a:p>
        </p:txBody>
      </p:sp>
      <p:sp>
        <p:nvSpPr>
          <p:cNvPr id="38921" name="TextBox 5"/>
          <p:cNvSpPr txBox="1">
            <a:spLocks noChangeArrowheads="1"/>
          </p:cNvSpPr>
          <p:nvPr/>
        </p:nvSpPr>
        <p:spPr bwMode="auto">
          <a:xfrm>
            <a:off x="206375" y="4667250"/>
            <a:ext cx="625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cello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438" y="2997200"/>
            <a:ext cx="412750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8923" name="TextBox 4"/>
          <p:cNvSpPr txBox="1">
            <a:spLocks noChangeArrowheads="1"/>
          </p:cNvSpPr>
          <p:nvPr/>
        </p:nvSpPr>
        <p:spPr bwMode="auto">
          <a:xfrm>
            <a:off x="107950" y="2916238"/>
            <a:ext cx="627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7950" y="4724400"/>
            <a:ext cx="8966200" cy="1512888"/>
          </a:xfrm>
          <a:prstGeom prst="rect">
            <a:avLst/>
          </a:prstGeom>
          <a:ln w="508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107950" y="2852738"/>
            <a:ext cx="8966200" cy="1512887"/>
          </a:xfrm>
          <a:prstGeom prst="rect">
            <a:avLst/>
          </a:prstGeom>
          <a:ln w="508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950" y="1125538"/>
            <a:ext cx="8966200" cy="1295400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096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</a:rPr>
              <a:t>This is G</a:t>
            </a:r>
          </a:p>
        </p:txBody>
      </p:sp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42368" r="16032" b="40814"/>
          <a:stretch>
            <a:fillRect/>
          </a:stretch>
        </p:blipFill>
        <p:spPr bwMode="auto">
          <a:xfrm rot="-161636">
            <a:off x="204788" y="1112838"/>
            <a:ext cx="87249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65874" r="1834" b="13690"/>
          <a:stretch>
            <a:fillRect/>
          </a:stretch>
        </p:blipFill>
        <p:spPr bwMode="auto">
          <a:xfrm>
            <a:off x="206375" y="2997200"/>
            <a:ext cx="87582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60701" r="1338" b="19650"/>
          <a:stretch>
            <a:fillRect/>
          </a:stretch>
        </p:blipFill>
        <p:spPr bwMode="auto">
          <a:xfrm>
            <a:off x="206375" y="4772025"/>
            <a:ext cx="87582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2138" y="1125538"/>
            <a:ext cx="1152525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73425" y="2997200"/>
            <a:ext cx="1152525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273425" y="4797425"/>
            <a:ext cx="1152525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532813" y="2997200"/>
            <a:ext cx="431800" cy="4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532813" y="3806825"/>
            <a:ext cx="431800" cy="4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604250" y="4797425"/>
            <a:ext cx="431800" cy="33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640763" y="5534025"/>
            <a:ext cx="395287" cy="5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0975" name="TextBox 13"/>
          <p:cNvSpPr txBox="1">
            <a:spLocks noChangeArrowheads="1"/>
          </p:cNvSpPr>
          <p:nvPr/>
        </p:nvSpPr>
        <p:spPr bwMode="auto">
          <a:xfrm>
            <a:off x="168275" y="1116013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violin</a:t>
            </a:r>
          </a:p>
        </p:txBody>
      </p:sp>
      <p:sp>
        <p:nvSpPr>
          <p:cNvPr id="40976" name="TextBox 14"/>
          <p:cNvSpPr txBox="1">
            <a:spLocks noChangeArrowheads="1"/>
          </p:cNvSpPr>
          <p:nvPr/>
        </p:nvSpPr>
        <p:spPr bwMode="auto">
          <a:xfrm>
            <a:off x="200025" y="2916238"/>
            <a:ext cx="627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viola</a:t>
            </a:r>
          </a:p>
        </p:txBody>
      </p:sp>
      <p:sp>
        <p:nvSpPr>
          <p:cNvPr id="40977" name="TextBox 15"/>
          <p:cNvSpPr txBox="1">
            <a:spLocks noChangeArrowheads="1"/>
          </p:cNvSpPr>
          <p:nvPr/>
        </p:nvSpPr>
        <p:spPr bwMode="auto">
          <a:xfrm>
            <a:off x="206375" y="4667250"/>
            <a:ext cx="625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  <a:cs typeface="Arial" charset="0"/>
              </a:rPr>
              <a:t>cello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132138" y="1125538"/>
            <a:ext cx="59039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0825" y="2420938"/>
            <a:ext cx="59055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olin Star Book 1 No.19 Jones Witches- Cauldron Piano Accompaniment (Student Book P.13)">
            <a:hlinkClick r:id="" action="ppaction://media"/>
          </p:cNvPr>
          <p:cNvPicPr>
            <a:picLocks noGrp="1" noChangeAspect="1"/>
          </p:cNvPicPr>
          <p:nvPr>
            <p:ph sz="quarter" idx="3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949" y="253262"/>
            <a:ext cx="609600" cy="60960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8149" y="2180449"/>
            <a:ext cx="4038600" cy="2187575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49500" y="1914269"/>
          <a:ext cx="8075613" cy="178987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1865509353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42300093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27571344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820414186"/>
                    </a:ext>
                  </a:extLst>
                </a:gridCol>
              </a:tblGrid>
              <a:tr h="720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 *    *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34846"/>
                  </a:ext>
                </a:extLst>
              </a:tr>
              <a:tr h="72008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    1   D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1    1 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   1   D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    *    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21804"/>
                  </a:ext>
                </a:extLst>
              </a:tr>
            </a:tbl>
          </a:graphicData>
        </a:graphic>
      </p:graphicFrame>
      <p:graphicFrame>
        <p:nvGraphicFramePr>
          <p:cNvPr id="9" name="Object 186"/>
          <p:cNvGraphicFramePr>
            <a:graphicFrameLocks noChangeAspect="1"/>
          </p:cNvGraphicFramePr>
          <p:nvPr>
            <p:extLst/>
          </p:nvPr>
        </p:nvGraphicFramePr>
        <p:xfrm>
          <a:off x="3054587" y="2236727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9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587" y="2236727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87"/>
          <p:cNvGraphicFramePr>
            <a:graphicFrameLocks noChangeAspect="1"/>
          </p:cNvGraphicFramePr>
          <p:nvPr>
            <p:extLst/>
          </p:nvPr>
        </p:nvGraphicFramePr>
        <p:xfrm>
          <a:off x="2502421" y="2236727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0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421" y="2236727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88"/>
          <p:cNvGraphicFramePr>
            <a:graphicFrameLocks noChangeAspect="1"/>
          </p:cNvGraphicFramePr>
          <p:nvPr>
            <p:extLst/>
          </p:nvPr>
        </p:nvGraphicFramePr>
        <p:xfrm>
          <a:off x="1015559" y="2176402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11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559" y="2176402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98"/>
          <p:cNvGraphicFramePr>
            <a:graphicFrameLocks noChangeAspect="1"/>
          </p:cNvGraphicFramePr>
          <p:nvPr>
            <p:extLst/>
          </p:nvPr>
        </p:nvGraphicFramePr>
        <p:xfrm>
          <a:off x="478078" y="2176402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12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78" y="2176402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87"/>
          <p:cNvGraphicFramePr>
            <a:graphicFrameLocks noChangeAspect="1"/>
          </p:cNvGraphicFramePr>
          <p:nvPr>
            <p:extLst/>
          </p:nvPr>
        </p:nvGraphicFramePr>
        <p:xfrm>
          <a:off x="1525940" y="2236727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3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940" y="2236727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7"/>
          <p:cNvGraphicFramePr>
            <a:graphicFrameLocks noChangeAspect="1"/>
          </p:cNvGraphicFramePr>
          <p:nvPr>
            <p:extLst/>
          </p:nvPr>
        </p:nvGraphicFramePr>
        <p:xfrm>
          <a:off x="1979171" y="2247840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4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171" y="2247840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86"/>
          <p:cNvGraphicFramePr>
            <a:graphicFrameLocks noChangeAspect="1"/>
          </p:cNvGraphicFramePr>
          <p:nvPr>
            <p:extLst/>
          </p:nvPr>
        </p:nvGraphicFramePr>
        <p:xfrm>
          <a:off x="5022468" y="222690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15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468" y="222690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87"/>
          <p:cNvGraphicFramePr>
            <a:graphicFrameLocks noChangeAspect="1"/>
          </p:cNvGraphicFramePr>
          <p:nvPr>
            <p:extLst/>
          </p:nvPr>
        </p:nvGraphicFramePr>
        <p:xfrm>
          <a:off x="4558256" y="222690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6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8256" y="222690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7"/>
          <p:cNvGraphicFramePr>
            <a:graphicFrameLocks noChangeAspect="1"/>
          </p:cNvGraphicFramePr>
          <p:nvPr>
            <p:extLst/>
          </p:nvPr>
        </p:nvGraphicFramePr>
        <p:xfrm>
          <a:off x="6523908" y="2236727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9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908" y="2236727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86"/>
          <p:cNvGraphicFramePr>
            <a:graphicFrameLocks noChangeAspect="1"/>
          </p:cNvGraphicFramePr>
          <p:nvPr>
            <p:extLst/>
          </p:nvPr>
        </p:nvGraphicFramePr>
        <p:xfrm>
          <a:off x="5468206" y="2236727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20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206" y="2236727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86"/>
          <p:cNvGraphicFramePr>
            <a:graphicFrameLocks noChangeAspect="1"/>
          </p:cNvGraphicFramePr>
          <p:nvPr>
            <p:extLst/>
          </p:nvPr>
        </p:nvGraphicFramePr>
        <p:xfrm>
          <a:off x="5937345" y="2232752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21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345" y="2232752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49500" y="3719031"/>
          <a:ext cx="8075613" cy="186764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2682372862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325178270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70524329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1090353354"/>
                    </a:ext>
                  </a:extLst>
                </a:gridCol>
              </a:tblGrid>
              <a:tr h="931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B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A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 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5505"/>
                  </a:ext>
                </a:extLst>
              </a:tr>
              <a:tr h="936104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1    1    A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1    1 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    1    D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    *    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071805"/>
                  </a:ext>
                </a:extLst>
              </a:tr>
            </a:tbl>
          </a:graphicData>
        </a:graphic>
      </p:graphicFrame>
      <p:graphicFrame>
        <p:nvGraphicFramePr>
          <p:cNvPr id="28" name="Object 186"/>
          <p:cNvGraphicFramePr>
            <a:graphicFrameLocks noChangeAspect="1"/>
          </p:cNvGraphicFramePr>
          <p:nvPr>
            <p:extLst/>
          </p:nvPr>
        </p:nvGraphicFramePr>
        <p:xfrm>
          <a:off x="5013108" y="405235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28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3108" y="405235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87"/>
          <p:cNvGraphicFramePr>
            <a:graphicFrameLocks noChangeAspect="1"/>
          </p:cNvGraphicFramePr>
          <p:nvPr>
            <p:extLst/>
          </p:nvPr>
        </p:nvGraphicFramePr>
        <p:xfrm>
          <a:off x="4548896" y="405235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29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896" y="405235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86"/>
          <p:cNvGraphicFramePr>
            <a:graphicFrameLocks noChangeAspect="1"/>
          </p:cNvGraphicFramePr>
          <p:nvPr>
            <p:extLst/>
          </p:nvPr>
        </p:nvGraphicFramePr>
        <p:xfrm>
          <a:off x="5458846" y="4062180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31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8846" y="4062180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86"/>
          <p:cNvGraphicFramePr>
            <a:graphicFrameLocks noChangeAspect="1"/>
          </p:cNvGraphicFramePr>
          <p:nvPr>
            <p:extLst/>
          </p:nvPr>
        </p:nvGraphicFramePr>
        <p:xfrm>
          <a:off x="5927985" y="405820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32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7985" y="405820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84122" y="342740"/>
            <a:ext cx="8229600" cy="100300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omic Sans MS" charset="0"/>
              </a:rPr>
              <a:t>Witches’ Cauldron</a:t>
            </a:r>
            <a:endParaRPr lang="en-GB" sz="2400" dirty="0">
              <a:latin typeface="Comic Sans MS" charset="0"/>
            </a:endParaRPr>
          </a:p>
        </p:txBody>
      </p:sp>
      <p:pic>
        <p:nvPicPr>
          <p:cNvPr id="36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85" y="2247840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56" y="2247840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23" y="2238644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94" y="2238644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03" y="2226771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Object 187"/>
          <p:cNvGraphicFramePr>
            <a:graphicFrameLocks noChangeAspect="1"/>
          </p:cNvGraphicFramePr>
          <p:nvPr>
            <p:extLst/>
          </p:nvPr>
        </p:nvGraphicFramePr>
        <p:xfrm>
          <a:off x="6508517" y="4054583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42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517" y="4054583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232" y="4056500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03" y="4056500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12" y="4044627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Object 186"/>
          <p:cNvGraphicFramePr>
            <a:graphicFrameLocks noChangeAspect="1"/>
          </p:cNvGraphicFramePr>
          <p:nvPr>
            <p:extLst/>
          </p:nvPr>
        </p:nvGraphicFramePr>
        <p:xfrm>
          <a:off x="3016984" y="4055191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hoto Editor Photo" r:id="rId6" imgW="5390476" imgH="7621064" progId="MSPhotoEd.3">
                  <p:embed/>
                </p:oleObj>
              </mc:Choice>
              <mc:Fallback>
                <p:oleObj name="Photo Editor Photo" r:id="rId6" imgW="5390476" imgH="7621064" progId="MSPhotoEd.3">
                  <p:embed/>
                  <p:pic>
                    <p:nvPicPr>
                      <p:cNvPr id="46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984" y="4055191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87"/>
          <p:cNvGraphicFramePr>
            <a:graphicFrameLocks noChangeAspect="1"/>
          </p:cNvGraphicFramePr>
          <p:nvPr>
            <p:extLst/>
          </p:nvPr>
        </p:nvGraphicFramePr>
        <p:xfrm>
          <a:off x="2464818" y="4055191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47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4818" y="4055191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82" y="4066304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9" descr="crotchet res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53" y="4066304"/>
            <a:ext cx="446897" cy="5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Object 188"/>
          <p:cNvGraphicFramePr>
            <a:graphicFrameLocks noChangeAspect="1"/>
          </p:cNvGraphicFramePr>
          <p:nvPr>
            <p:extLst/>
          </p:nvPr>
        </p:nvGraphicFramePr>
        <p:xfrm>
          <a:off x="993646" y="3990743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50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646" y="3990743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98"/>
          <p:cNvGraphicFramePr>
            <a:graphicFrameLocks noChangeAspect="1"/>
          </p:cNvGraphicFramePr>
          <p:nvPr>
            <p:extLst/>
          </p:nvPr>
        </p:nvGraphicFramePr>
        <p:xfrm>
          <a:off x="456165" y="3990743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51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65" y="3990743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87"/>
          <p:cNvGraphicFramePr>
            <a:graphicFrameLocks noChangeAspect="1"/>
          </p:cNvGraphicFramePr>
          <p:nvPr>
            <p:extLst/>
          </p:nvPr>
        </p:nvGraphicFramePr>
        <p:xfrm>
          <a:off x="1504027" y="405106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52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027" y="405106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87"/>
          <p:cNvGraphicFramePr>
            <a:graphicFrameLocks noChangeAspect="1"/>
          </p:cNvGraphicFramePr>
          <p:nvPr>
            <p:extLst/>
          </p:nvPr>
        </p:nvGraphicFramePr>
        <p:xfrm>
          <a:off x="1957258" y="4062181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53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258" y="4062181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0" y="5933950"/>
            <a:ext cx="925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Two bars’ introduction. Repeat all the way through, getting faster and faster the second time.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50153" y="393112"/>
            <a:ext cx="2909987" cy="857250"/>
          </a:xfrm>
        </p:spPr>
        <p:txBody>
          <a:bodyPr/>
          <a:lstStyle/>
          <a:p>
            <a:pPr eaLnBrk="1" hangingPunct="1"/>
            <a:r>
              <a:rPr lang="en-GB" b="1" dirty="0" smtClean="0">
                <a:latin typeface="Comic Sans MS" charset="0"/>
              </a:rPr>
              <a:t>Paganini!</a:t>
            </a:r>
            <a:endParaRPr lang="en-GB" b="1" dirty="0">
              <a:latin typeface="Comic Sans MS" charset="0"/>
            </a:endParaRPr>
          </a:p>
        </p:txBody>
      </p:sp>
      <p:graphicFrame>
        <p:nvGraphicFramePr>
          <p:cNvPr id="40207" name="Group 271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1277541" y="1754981"/>
          <a:ext cx="6318647" cy="4005264"/>
        </p:xfrm>
        <a:graphic>
          <a:graphicData uri="http://schemas.openxmlformats.org/drawingml/2006/table">
            <a:tbl>
              <a:tblPr/>
              <a:tblGrid>
                <a:gridCol w="172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1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AA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AA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AA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AA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*   BBBB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*  1 1 1 1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 AAAA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 AAAA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        1    *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AA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AA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AA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AA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*   BBBB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*  1 1 1 1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 AAAA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 AAAA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        1    *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316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 </a:t>
                      </a:r>
                      <a:r>
                        <a:rPr kumimoji="0" lang="en-GB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n-GB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n-GB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    *   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    *   *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 </a:t>
                      </a:r>
                      <a:r>
                        <a:rPr kumimoji="0" lang="en-GB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</a:t>
                      </a:r>
                      <a:r>
                        <a:rPr kumimoji="0" lang="en-GB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n-GB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</a:t>
                      </a:r>
                      <a:r>
                        <a:rPr kumimoji="0" lang="en-GB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n-GB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    *   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    *   *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*   BBBB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1 1 1 1</a:t>
                      </a:r>
                    </a:p>
                  </a:txBody>
                  <a:tcPr marL="68580" marR="68580" marT="33653" marB="33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*  AAAA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*  AAAA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 EE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EE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  *   1 1 1 1</a:t>
                      </a: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*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3653" marB="33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53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91" y="2144573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" name="Picture 198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74" y="200025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41" y="2025254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3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47" y="2025254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5" name="Picture 239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9" y="1977628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0" name="Picture 244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04" y="4014924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8" name="Picture 253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32" y="4023258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9" name="Picture 254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91" y="4023122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0" name="Picture 25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45" y="4013597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03" y="2148229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39" y="2148229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70" y="2037160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35" y="2037160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20" y="2141500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42" y="2102457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09" y="1990726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74" y="1990726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506" y="2102457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137"/>
          <p:cNvGraphicFramePr>
            <a:graphicFrameLocks noChangeAspect="1"/>
          </p:cNvGraphicFramePr>
          <p:nvPr>
            <p:extLst/>
          </p:nvPr>
        </p:nvGraphicFramePr>
        <p:xfrm>
          <a:off x="6199584" y="2000251"/>
          <a:ext cx="358379" cy="50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84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9584" y="2000251"/>
                        <a:ext cx="358379" cy="507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07" y="3128625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98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91" y="2984302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57" y="3009306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63" y="3009306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19" y="3132281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0" y="3132943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86" y="3021211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51" y="3021211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05" y="3128625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88" y="3120760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974777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90" y="2974777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85" y="3120761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4" name="Object 137"/>
          <p:cNvGraphicFramePr>
            <a:graphicFrameLocks noChangeAspect="1"/>
          </p:cNvGraphicFramePr>
          <p:nvPr>
            <p:extLst/>
          </p:nvPr>
        </p:nvGraphicFramePr>
        <p:xfrm>
          <a:off x="6171700" y="2984302"/>
          <a:ext cx="358379" cy="50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114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700" y="2984302"/>
                        <a:ext cx="358379" cy="507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5" name="Picture 203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03" y="398485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15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98" y="399097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216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60" y="398485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218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00" y="399097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9" name="Object 137"/>
          <p:cNvGraphicFramePr>
            <a:graphicFrameLocks noChangeAspect="1"/>
          </p:cNvGraphicFramePr>
          <p:nvPr>
            <p:extLst/>
          </p:nvPr>
        </p:nvGraphicFramePr>
        <p:xfrm>
          <a:off x="3017161" y="3998120"/>
          <a:ext cx="358379" cy="50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119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161" y="3998120"/>
                        <a:ext cx="358379" cy="507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" name="Picture 203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04" y="3978725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15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98" y="398485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216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61" y="3978725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18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00" y="398485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4" name="Object 137"/>
          <p:cNvGraphicFramePr>
            <a:graphicFrameLocks noChangeAspect="1"/>
          </p:cNvGraphicFramePr>
          <p:nvPr>
            <p:extLst/>
          </p:nvPr>
        </p:nvGraphicFramePr>
        <p:xfrm>
          <a:off x="6182562" y="3991995"/>
          <a:ext cx="358379" cy="50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124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2562" y="3991995"/>
                        <a:ext cx="358379" cy="507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26" y="5148505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98" descr="crotch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10" y="5004181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9" y="5029186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82" y="5029186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38" y="5152161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49" y="5152823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70" y="5036923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70" y="5041091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34" y="5148504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63" y="5113565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235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44" y="4994657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237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09" y="4994657"/>
            <a:ext cx="3702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16" descr="pairquaver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30" y="5119077"/>
            <a:ext cx="24765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8" name="Object 137"/>
          <p:cNvGraphicFramePr>
            <a:graphicFrameLocks noChangeAspect="1"/>
          </p:cNvGraphicFramePr>
          <p:nvPr>
            <p:extLst/>
          </p:nvPr>
        </p:nvGraphicFramePr>
        <p:xfrm>
          <a:off x="6145519" y="5004182"/>
          <a:ext cx="358379" cy="50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hoto Editor Photo" r:id="rId10" imgW="5390476" imgH="7621064" progId="MSPhotoEd.3">
                  <p:embed/>
                </p:oleObj>
              </mc:Choice>
              <mc:Fallback>
                <p:oleObj name="Photo Editor Photo" r:id="rId10" imgW="5390476" imgH="7621064" progId="MSPhotoEd.3">
                  <p:embed/>
                  <p:pic>
                    <p:nvPicPr>
                      <p:cNvPr id="168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5519" y="5004182"/>
                        <a:ext cx="358379" cy="507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9" name="Picture 254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16" y="5023573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254" descr="crotchet res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72" y="3005731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56 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56500" y="975987"/>
            <a:ext cx="457200" cy="457200"/>
          </a:xfrm>
          <a:prstGeom prst="rect">
            <a:avLst/>
          </a:prstGeom>
        </p:spPr>
      </p:pic>
      <p:pic>
        <p:nvPicPr>
          <p:cNvPr id="10" name="57 Track 5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43530" y="108942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>
                <a:latin typeface="Arial" charset="0"/>
              </a:rPr>
              <a:t>Funky Monkey</a:t>
            </a:r>
            <a:br>
              <a:rPr lang="en-US" sz="4000" u="sng">
                <a:latin typeface="Arial" charset="0"/>
              </a:rPr>
            </a:br>
            <a:r>
              <a:rPr lang="en-US" sz="2400">
                <a:latin typeface="Arial" charset="0"/>
              </a:rPr>
              <a:t>Count 8 bars intro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Arial" charset="0"/>
              </a:rPr>
              <a:t>1 2 3 4      A  A  B  B     	1 2 3 4   A  A  B  B   </a:t>
            </a:r>
          </a:p>
          <a:p>
            <a:pPr marL="0" indent="0">
              <a:buFontTx/>
              <a:buNone/>
            </a:pPr>
            <a:r>
              <a:rPr lang="en-US" sz="1800" dirty="0">
                <a:latin typeface="Arial" charset="0"/>
              </a:rPr>
              <a:t>                              FUNKY MONKEY</a:t>
            </a:r>
          </a:p>
          <a:p>
            <a:pPr marL="0" indent="0">
              <a:buFontTx/>
              <a:buNone/>
            </a:pPr>
            <a:endParaRPr lang="en-US" dirty="0">
              <a:latin typeface="Arial" charset="0"/>
            </a:endParaRPr>
          </a:p>
          <a:p>
            <a:pPr marL="0" indent="0">
              <a:buFontTx/>
              <a:buNone/>
            </a:pPr>
            <a:r>
              <a:rPr lang="en-US" dirty="0">
                <a:latin typeface="Arial" charset="0"/>
              </a:rPr>
              <a:t>AA  A  B  B  1 2 3 4 		DD  D E E   1 2 3 4</a:t>
            </a:r>
          </a:p>
          <a:p>
            <a:pPr marL="0" indent="0">
              <a:buFontTx/>
              <a:buNone/>
            </a:pPr>
            <a:r>
              <a:rPr lang="en-US" sz="1800" dirty="0">
                <a:latin typeface="Arial" charset="0"/>
              </a:rPr>
              <a:t>GROO-VY GORILLA</a:t>
            </a:r>
          </a:p>
          <a:p>
            <a:pPr marL="0" indent="0">
              <a:buFontTx/>
              <a:buNone/>
            </a:pPr>
            <a:endParaRPr lang="en-US" sz="1800" dirty="0">
              <a:latin typeface="Arial" charset="0"/>
            </a:endParaRPr>
          </a:p>
          <a:p>
            <a:pPr marL="0" indent="0">
              <a:buFontTx/>
              <a:buNone/>
            </a:pPr>
            <a:endParaRPr lang="en-US" sz="1800" dirty="0">
              <a:latin typeface="Arial" charset="0"/>
            </a:endParaRPr>
          </a:p>
          <a:p>
            <a:pPr marL="0" indent="0">
              <a:buFontTx/>
              <a:buNone/>
            </a:pPr>
            <a:r>
              <a:rPr lang="en-US" dirty="0">
                <a:latin typeface="Arial" charset="0"/>
              </a:rPr>
              <a:t>1 2 3 4    A  A  E  E	      1 2 3 4      E  E  A  A   </a:t>
            </a:r>
          </a:p>
          <a:p>
            <a:pPr marL="0" indent="0">
              <a:buFontTx/>
              <a:buNone/>
            </a:pPr>
            <a:r>
              <a:rPr lang="en-US" sz="1800" dirty="0">
                <a:latin typeface="Arial" charset="0"/>
              </a:rPr>
              <a:t>                           FUNKY MONKEY</a:t>
            </a:r>
          </a:p>
          <a:p>
            <a:pPr marL="0" indent="0"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First Line x 2</a:t>
            </a:r>
          </a:p>
          <a:p>
            <a:pPr marL="0" indent="0"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Second Line x 1</a:t>
            </a:r>
          </a:p>
          <a:p>
            <a:pPr marL="0" indent="0"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Third Line x 2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FontTx/>
              <a:buNone/>
            </a:pPr>
            <a:endParaRPr lang="en-US" dirty="0">
              <a:latin typeface="Arial" charset="0"/>
            </a:endParaRPr>
          </a:p>
          <a:p>
            <a:pPr marL="0" indent="0">
              <a:buFontTx/>
              <a:buNone/>
            </a:pPr>
            <a:r>
              <a:rPr lang="en-US" dirty="0">
                <a:latin typeface="Arial" charset="0"/>
              </a:rPr>
              <a:t>		</a:t>
            </a:r>
          </a:p>
        </p:txBody>
      </p:sp>
      <p:pic>
        <p:nvPicPr>
          <p:cNvPr id="21507" name="Picture 3" descr="images-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291138"/>
            <a:ext cx="19050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images-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77825"/>
            <a:ext cx="1320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unky Monk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1166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quarter" idx="3"/>
            <p:extLst/>
          </p:nvPr>
        </p:nvGraphicFramePr>
        <p:xfrm>
          <a:off x="539551" y="2824869"/>
          <a:ext cx="8075613" cy="894938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337206466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241850138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480176883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3579646335"/>
                    </a:ext>
                  </a:extLst>
                </a:gridCol>
              </a:tblGrid>
              <a:tr h="814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B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B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B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B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541294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546216" y="3736875"/>
          <a:ext cx="8075613" cy="45602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91419415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341396642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06495083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4271984321"/>
                    </a:ext>
                  </a:extLst>
                </a:gridCol>
              </a:tblGrid>
              <a:tr h="408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1    1 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1   1</a:t>
                      </a: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A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    1    1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1    1 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1   1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A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    1    1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95497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39552" y="16557"/>
          <a:ext cx="8075613" cy="139432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1865509353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423000930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27571344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820414186"/>
                    </a:ext>
                  </a:extLst>
                </a:gridCol>
              </a:tblGrid>
              <a:tr h="8034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“1!  2!  3!  4!”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“1!  2!  3!  4!”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34846"/>
                  </a:ext>
                </a:extLst>
              </a:tr>
              <a:tr h="49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 1    D   1</a:t>
                      </a: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    1    D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21804"/>
                  </a:ext>
                </a:extLst>
              </a:tr>
            </a:tbl>
          </a:graphicData>
        </a:graphic>
      </p:graphicFrame>
      <p:graphicFrame>
        <p:nvGraphicFramePr>
          <p:cNvPr id="11" name="Object 188"/>
          <p:cNvGraphicFramePr>
            <a:graphicFrameLocks noChangeAspect="1"/>
          </p:cNvGraphicFramePr>
          <p:nvPr>
            <p:extLst/>
          </p:nvPr>
        </p:nvGraphicFramePr>
        <p:xfrm>
          <a:off x="1105611" y="278690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11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611" y="278690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98"/>
          <p:cNvGraphicFramePr>
            <a:graphicFrameLocks noChangeAspect="1"/>
          </p:cNvGraphicFramePr>
          <p:nvPr>
            <p:extLst/>
          </p:nvPr>
        </p:nvGraphicFramePr>
        <p:xfrm>
          <a:off x="568130" y="278690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12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30" y="278690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87"/>
          <p:cNvGraphicFramePr>
            <a:graphicFrameLocks noChangeAspect="1"/>
          </p:cNvGraphicFramePr>
          <p:nvPr>
            <p:extLst/>
          </p:nvPr>
        </p:nvGraphicFramePr>
        <p:xfrm>
          <a:off x="1615992" y="33901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3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992" y="33901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7"/>
          <p:cNvGraphicFramePr>
            <a:graphicFrameLocks noChangeAspect="1"/>
          </p:cNvGraphicFramePr>
          <p:nvPr>
            <p:extLst/>
          </p:nvPr>
        </p:nvGraphicFramePr>
        <p:xfrm>
          <a:off x="2069223" y="35012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4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9223" y="35012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86"/>
          <p:cNvGraphicFramePr>
            <a:graphicFrameLocks noChangeAspect="1"/>
          </p:cNvGraphicFramePr>
          <p:nvPr>
            <p:extLst/>
          </p:nvPr>
        </p:nvGraphicFramePr>
        <p:xfrm>
          <a:off x="5112520" y="329193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15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520" y="329193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87"/>
          <p:cNvGraphicFramePr>
            <a:graphicFrameLocks noChangeAspect="1"/>
          </p:cNvGraphicFramePr>
          <p:nvPr>
            <p:extLst/>
          </p:nvPr>
        </p:nvGraphicFramePr>
        <p:xfrm>
          <a:off x="4648308" y="329193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6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308" y="329193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86"/>
          <p:cNvGraphicFramePr>
            <a:graphicFrameLocks noChangeAspect="1"/>
          </p:cNvGraphicFramePr>
          <p:nvPr>
            <p:extLst/>
          </p:nvPr>
        </p:nvGraphicFramePr>
        <p:xfrm>
          <a:off x="5558258" y="33901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20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258" y="33901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39552" y="1387273"/>
          <a:ext cx="8075613" cy="1011985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2682372862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325178270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70524329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1090353354"/>
                    </a:ext>
                  </a:extLst>
                </a:gridCol>
              </a:tblGrid>
              <a:tr h="1011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E</a:t>
                      </a: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“1!  2!  3!  4!”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D   E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“1!  2!  3!  4!”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5505"/>
                  </a:ext>
                </a:extLst>
              </a:tr>
            </a:tbl>
          </a:graphicData>
        </a:graphic>
      </p:graphicFrame>
      <p:graphicFrame>
        <p:nvGraphicFramePr>
          <p:cNvPr id="28" name="Object 186"/>
          <p:cNvGraphicFramePr>
            <a:graphicFrameLocks noChangeAspect="1"/>
          </p:cNvGraphicFramePr>
          <p:nvPr>
            <p:extLst/>
          </p:nvPr>
        </p:nvGraphicFramePr>
        <p:xfrm>
          <a:off x="5103160" y="1801042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28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160" y="1801042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87"/>
          <p:cNvGraphicFramePr>
            <a:graphicFrameLocks noChangeAspect="1"/>
          </p:cNvGraphicFramePr>
          <p:nvPr>
            <p:extLst/>
          </p:nvPr>
        </p:nvGraphicFramePr>
        <p:xfrm>
          <a:off x="4638948" y="1801042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29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948" y="1801042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86"/>
          <p:cNvGraphicFramePr>
            <a:graphicFrameLocks noChangeAspect="1"/>
          </p:cNvGraphicFramePr>
          <p:nvPr>
            <p:extLst/>
          </p:nvPr>
        </p:nvGraphicFramePr>
        <p:xfrm>
          <a:off x="5548898" y="1810864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31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8898" y="1810864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74174" y="-1554972"/>
            <a:ext cx="8229600" cy="100300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omic Sans MS" charset="0"/>
              </a:rPr>
              <a:t>Rhythm Fever</a:t>
            </a:r>
            <a:endParaRPr lang="en-GB" sz="2400" dirty="0">
              <a:latin typeface="Comic Sans MS" charset="0"/>
            </a:endParaRPr>
          </a:p>
        </p:txBody>
      </p:sp>
      <p:pic>
        <p:nvPicPr>
          <p:cNvPr id="36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10" y="379160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21" y="373904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Object 188"/>
          <p:cNvGraphicFramePr>
            <a:graphicFrameLocks noChangeAspect="1"/>
          </p:cNvGraphicFramePr>
          <p:nvPr>
            <p:extLst/>
          </p:nvPr>
        </p:nvGraphicFramePr>
        <p:xfrm>
          <a:off x="1083698" y="1739427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50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698" y="1739427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98"/>
          <p:cNvGraphicFramePr>
            <a:graphicFrameLocks noChangeAspect="1"/>
          </p:cNvGraphicFramePr>
          <p:nvPr>
            <p:extLst/>
          </p:nvPr>
        </p:nvGraphicFramePr>
        <p:xfrm>
          <a:off x="546217" y="1739427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51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17" y="1739427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87"/>
          <p:cNvGraphicFramePr>
            <a:graphicFrameLocks noChangeAspect="1"/>
          </p:cNvGraphicFramePr>
          <p:nvPr>
            <p:extLst/>
          </p:nvPr>
        </p:nvGraphicFramePr>
        <p:xfrm>
          <a:off x="1594079" y="1799752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52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079" y="1799752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87"/>
          <p:cNvGraphicFramePr>
            <a:graphicFrameLocks noChangeAspect="1"/>
          </p:cNvGraphicFramePr>
          <p:nvPr>
            <p:extLst/>
          </p:nvPr>
        </p:nvGraphicFramePr>
        <p:xfrm>
          <a:off x="2047310" y="181086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53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310" y="181086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76" y="366062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47" y="366062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29" y="355977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74" y="363226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85" y="357970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0" y="350128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11" y="350128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00" y="1823499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11" y="1818243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66" y="1810401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37" y="1810401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52" y="1816950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69" y="1823499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0" y="1818243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35" y="1810401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506" y="1810401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539552" y="2395384"/>
          <a:ext cx="8075613" cy="45602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939769207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15910888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679901540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2315795371"/>
                    </a:ext>
                  </a:extLst>
                </a:gridCol>
              </a:tblGrid>
              <a:tr h="402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 1    D   1</a:t>
                      </a: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D   1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24626"/>
                  </a:ext>
                </a:extLst>
              </a:tr>
            </a:tbl>
          </a:graphicData>
        </a:graphic>
      </p:graphicFrame>
      <p:graphicFrame>
        <p:nvGraphicFramePr>
          <p:cNvPr id="72" name="Object 188"/>
          <p:cNvGraphicFramePr>
            <a:graphicFrameLocks noChangeAspect="1"/>
          </p:cNvGraphicFramePr>
          <p:nvPr>
            <p:extLst/>
          </p:nvPr>
        </p:nvGraphicFramePr>
        <p:xfrm>
          <a:off x="1083698" y="3088043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72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698" y="3088043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198"/>
          <p:cNvGraphicFramePr>
            <a:graphicFrameLocks noChangeAspect="1"/>
          </p:cNvGraphicFramePr>
          <p:nvPr>
            <p:extLst/>
          </p:nvPr>
        </p:nvGraphicFramePr>
        <p:xfrm>
          <a:off x="546217" y="3088043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73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17" y="3088043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187"/>
          <p:cNvGraphicFramePr>
            <a:graphicFrameLocks noChangeAspect="1"/>
          </p:cNvGraphicFramePr>
          <p:nvPr>
            <p:extLst/>
          </p:nvPr>
        </p:nvGraphicFramePr>
        <p:xfrm>
          <a:off x="1594079" y="314836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74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079" y="314836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187"/>
          <p:cNvGraphicFramePr>
            <a:graphicFrameLocks noChangeAspect="1"/>
          </p:cNvGraphicFramePr>
          <p:nvPr>
            <p:extLst/>
          </p:nvPr>
        </p:nvGraphicFramePr>
        <p:xfrm>
          <a:off x="2047310" y="3159481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Photo Editor Photo" r:id="rId11" imgW="5390476" imgH="7621064" progId="MSPhotoEd.3">
                  <p:embed/>
                </p:oleObj>
              </mc:Choice>
              <mc:Fallback>
                <p:oleObj name="Photo Editor Photo" r:id="rId11" imgW="5390476" imgH="7621064" progId="MSPhotoEd.3">
                  <p:embed/>
                  <p:pic>
                    <p:nvPicPr>
                      <p:cNvPr id="75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310" y="3159481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188"/>
          <p:cNvGraphicFramePr>
            <a:graphicFrameLocks noChangeAspect="1"/>
          </p:cNvGraphicFramePr>
          <p:nvPr>
            <p:extLst/>
          </p:nvPr>
        </p:nvGraphicFramePr>
        <p:xfrm>
          <a:off x="3080407" y="3097397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76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407" y="3097397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198"/>
          <p:cNvGraphicFramePr>
            <a:graphicFrameLocks noChangeAspect="1"/>
          </p:cNvGraphicFramePr>
          <p:nvPr>
            <p:extLst/>
          </p:nvPr>
        </p:nvGraphicFramePr>
        <p:xfrm>
          <a:off x="2542926" y="3097397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Photo Editor Photo" r:id="rId12" imgW="5390476" imgH="7621064" progId="MSPhotoEd.3">
                  <p:embed/>
                </p:oleObj>
              </mc:Choice>
              <mc:Fallback>
                <p:oleObj name="Photo Editor Photo" r:id="rId12" imgW="5390476" imgH="7621064" progId="MSPhotoEd.3">
                  <p:embed/>
                  <p:pic>
                    <p:nvPicPr>
                      <p:cNvPr id="77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2926" y="3097397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187"/>
          <p:cNvGraphicFramePr>
            <a:graphicFrameLocks noChangeAspect="1"/>
          </p:cNvGraphicFramePr>
          <p:nvPr>
            <p:extLst/>
          </p:nvPr>
        </p:nvGraphicFramePr>
        <p:xfrm>
          <a:off x="3590788" y="3157722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78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788" y="3157722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187"/>
          <p:cNvGraphicFramePr>
            <a:graphicFrameLocks noChangeAspect="1"/>
          </p:cNvGraphicFramePr>
          <p:nvPr>
            <p:extLst/>
          </p:nvPr>
        </p:nvGraphicFramePr>
        <p:xfrm>
          <a:off x="4044019" y="316883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79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019" y="316883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188"/>
          <p:cNvGraphicFramePr>
            <a:graphicFrameLocks noChangeAspect="1"/>
          </p:cNvGraphicFramePr>
          <p:nvPr>
            <p:extLst/>
          </p:nvPr>
        </p:nvGraphicFramePr>
        <p:xfrm>
          <a:off x="5103160" y="3086285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80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160" y="3086285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198"/>
          <p:cNvGraphicFramePr>
            <a:graphicFrameLocks noChangeAspect="1"/>
          </p:cNvGraphicFramePr>
          <p:nvPr>
            <p:extLst/>
          </p:nvPr>
        </p:nvGraphicFramePr>
        <p:xfrm>
          <a:off x="4565679" y="3086285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81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79" y="3086285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187"/>
          <p:cNvGraphicFramePr>
            <a:graphicFrameLocks noChangeAspect="1"/>
          </p:cNvGraphicFramePr>
          <p:nvPr>
            <p:extLst/>
          </p:nvPr>
        </p:nvGraphicFramePr>
        <p:xfrm>
          <a:off x="5613541" y="3146610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82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541" y="3146610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187"/>
          <p:cNvGraphicFramePr>
            <a:graphicFrameLocks noChangeAspect="1"/>
          </p:cNvGraphicFramePr>
          <p:nvPr>
            <p:extLst/>
          </p:nvPr>
        </p:nvGraphicFramePr>
        <p:xfrm>
          <a:off x="6066772" y="3157723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83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6772" y="3157723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188"/>
          <p:cNvGraphicFramePr>
            <a:graphicFrameLocks noChangeAspect="1"/>
          </p:cNvGraphicFramePr>
          <p:nvPr>
            <p:extLst/>
          </p:nvPr>
        </p:nvGraphicFramePr>
        <p:xfrm>
          <a:off x="7047165" y="3086930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84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7165" y="3086930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198"/>
          <p:cNvGraphicFramePr>
            <a:graphicFrameLocks noChangeAspect="1"/>
          </p:cNvGraphicFramePr>
          <p:nvPr>
            <p:extLst/>
          </p:nvPr>
        </p:nvGraphicFramePr>
        <p:xfrm>
          <a:off x="6509684" y="3086930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85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9684" y="3086930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187"/>
          <p:cNvGraphicFramePr>
            <a:graphicFrameLocks noChangeAspect="1"/>
          </p:cNvGraphicFramePr>
          <p:nvPr>
            <p:extLst/>
          </p:nvPr>
        </p:nvGraphicFramePr>
        <p:xfrm>
          <a:off x="7557546" y="3147255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86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7546" y="3147255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187"/>
          <p:cNvGraphicFramePr>
            <a:graphicFrameLocks noChangeAspect="1"/>
          </p:cNvGraphicFramePr>
          <p:nvPr>
            <p:extLst/>
          </p:nvPr>
        </p:nvGraphicFramePr>
        <p:xfrm>
          <a:off x="8010777" y="315836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87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0777" y="315836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546216" y="4192901"/>
          <a:ext cx="8075613" cy="894938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959694750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9612426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595309083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550468079"/>
                    </a:ext>
                  </a:extLst>
                </a:gridCol>
              </a:tblGrid>
              <a:tr h="814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“1!  2!  3!  4!”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B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A   B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“1!  2!  3!  4!”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21923"/>
                  </a:ext>
                </a:extLst>
              </a:tr>
            </a:tbl>
          </a:graphicData>
        </a:graphic>
      </p:graphicFrame>
      <p:graphicFrame>
        <p:nvGraphicFramePr>
          <p:cNvPr id="88" name="Object 188"/>
          <p:cNvGraphicFramePr>
            <a:graphicFrameLocks noChangeAspect="1"/>
          </p:cNvGraphicFramePr>
          <p:nvPr>
            <p:extLst/>
          </p:nvPr>
        </p:nvGraphicFramePr>
        <p:xfrm>
          <a:off x="1105611" y="4481053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88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611" y="4481053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198"/>
          <p:cNvGraphicFramePr>
            <a:graphicFrameLocks noChangeAspect="1"/>
          </p:cNvGraphicFramePr>
          <p:nvPr>
            <p:extLst/>
          </p:nvPr>
        </p:nvGraphicFramePr>
        <p:xfrm>
          <a:off x="568130" y="4481053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4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89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130" y="4481053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187"/>
          <p:cNvGraphicFramePr>
            <a:graphicFrameLocks noChangeAspect="1"/>
          </p:cNvGraphicFramePr>
          <p:nvPr>
            <p:extLst/>
          </p:nvPr>
        </p:nvGraphicFramePr>
        <p:xfrm>
          <a:off x="1615992" y="454137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90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992" y="454137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187"/>
          <p:cNvGraphicFramePr>
            <a:graphicFrameLocks noChangeAspect="1"/>
          </p:cNvGraphicFramePr>
          <p:nvPr>
            <p:extLst/>
          </p:nvPr>
        </p:nvGraphicFramePr>
        <p:xfrm>
          <a:off x="2069223" y="4552491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91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9223" y="4552491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86"/>
          <p:cNvGraphicFramePr>
            <a:graphicFrameLocks noChangeAspect="1"/>
          </p:cNvGraphicFramePr>
          <p:nvPr>
            <p:extLst/>
          </p:nvPr>
        </p:nvGraphicFramePr>
        <p:xfrm>
          <a:off x="5112520" y="4531556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92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520" y="4531556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187"/>
          <p:cNvGraphicFramePr>
            <a:graphicFrameLocks noChangeAspect="1"/>
          </p:cNvGraphicFramePr>
          <p:nvPr>
            <p:extLst/>
          </p:nvPr>
        </p:nvGraphicFramePr>
        <p:xfrm>
          <a:off x="4648308" y="4531556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93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308" y="4531556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186"/>
          <p:cNvGraphicFramePr>
            <a:graphicFrameLocks noChangeAspect="1"/>
          </p:cNvGraphicFramePr>
          <p:nvPr>
            <p:extLst/>
          </p:nvPr>
        </p:nvGraphicFramePr>
        <p:xfrm>
          <a:off x="5558258" y="454137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" name="Photo Editor Photo" r:id="rId9" imgW="5390476" imgH="7621064" progId="MSPhotoEd.3">
                  <p:embed/>
                </p:oleObj>
              </mc:Choice>
              <mc:Fallback>
                <p:oleObj name="Photo Editor Photo" r:id="rId9" imgW="5390476" imgH="7621064" progId="MSPhotoEd.3">
                  <p:embed/>
                  <p:pic>
                    <p:nvPicPr>
                      <p:cNvPr id="94" name="Object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258" y="454137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10" y="4581523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21" y="4576267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76" y="4568425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47" y="4568425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29" y="4558340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74" y="4565589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85" y="4560333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0" y="4552491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11" y="4552491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546216" y="5105147"/>
          <a:ext cx="8075613" cy="45602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3213980262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218061815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648806065"/>
                    </a:ext>
                  </a:extLst>
                </a:gridCol>
                <a:gridCol w="2088605">
                  <a:extLst>
                    <a:ext uri="{9D8B030D-6E8A-4147-A177-3AD203B41FA5}">
                      <a16:colId xmlns:a16="http://schemas.microsoft.com/office/drawing/2014/main" val="2246878275"/>
                    </a:ext>
                  </a:extLst>
                </a:gridCol>
              </a:tblGrid>
              <a:tr h="4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 1    D   1</a:t>
                      </a: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mic Sans MS" pitchFamily="66" charset="0"/>
                        </a:rPr>
                        <a:t> 1    1   A   1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    *    *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724228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546216" y="5561173"/>
          <a:ext cx="4032821" cy="814495"/>
        </p:xfrm>
        <a:graphic>
          <a:graphicData uri="http://schemas.openxmlformats.org/drawingml/2006/table">
            <a:tbl>
              <a:tblPr/>
              <a:tblGrid>
                <a:gridCol w="2009560">
                  <a:extLst>
                    <a:ext uri="{9D8B030D-6E8A-4147-A177-3AD203B41FA5}">
                      <a16:colId xmlns:a16="http://schemas.microsoft.com/office/drawing/2014/main" val="1633439724"/>
                    </a:ext>
                  </a:extLst>
                </a:gridCol>
                <a:gridCol w="2023261">
                  <a:extLst>
                    <a:ext uri="{9D8B030D-6E8A-4147-A177-3AD203B41FA5}">
                      <a16:colId xmlns:a16="http://schemas.microsoft.com/office/drawing/2014/main" val="1115708329"/>
                    </a:ext>
                  </a:extLst>
                </a:gridCol>
              </a:tblGrid>
              <a:tr h="814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E   </a:t>
                      </a:r>
                      <a:r>
                        <a:rPr kumimoji="0" lang="en-GB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D   E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E___  E    *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76454"/>
                  </a:ext>
                </a:extLst>
              </a:tr>
            </a:tbl>
          </a:graphicData>
        </a:graphic>
      </p:graphicFrame>
      <p:graphicFrame>
        <p:nvGraphicFramePr>
          <p:cNvPr id="104" name="Object 188"/>
          <p:cNvGraphicFramePr>
            <a:graphicFrameLocks noChangeAspect="1"/>
          </p:cNvGraphicFramePr>
          <p:nvPr>
            <p:extLst/>
          </p:nvPr>
        </p:nvGraphicFramePr>
        <p:xfrm>
          <a:off x="1085308" y="5774505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" name="Photo Editor Photo" r:id="rId5" imgW="5390476" imgH="7621064" progId="MSPhotoEd.3">
                  <p:embed/>
                </p:oleObj>
              </mc:Choice>
              <mc:Fallback>
                <p:oleObj name="Photo Editor Photo" r:id="rId5" imgW="5390476" imgH="7621064" progId="MSPhotoEd.3">
                  <p:embed/>
                  <p:pic>
                    <p:nvPicPr>
                      <p:cNvPr id="104" name="Object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308" y="5774505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198"/>
          <p:cNvGraphicFramePr>
            <a:graphicFrameLocks noChangeAspect="1"/>
          </p:cNvGraphicFramePr>
          <p:nvPr>
            <p:extLst/>
          </p:nvPr>
        </p:nvGraphicFramePr>
        <p:xfrm>
          <a:off x="547827" y="5774505"/>
          <a:ext cx="4699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name="Photo Editor Photo" r:id="rId7" imgW="5390476" imgH="7621064" progId="MSPhotoEd.3">
                  <p:embed/>
                </p:oleObj>
              </mc:Choice>
              <mc:Fallback>
                <p:oleObj name="Photo Editor Photo" r:id="rId7" imgW="5390476" imgH="7621064" progId="MSPhotoEd.3">
                  <p:embed/>
                  <p:pic>
                    <p:nvPicPr>
                      <p:cNvPr id="105" name="Objec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27" y="5774505"/>
                        <a:ext cx="4699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87"/>
          <p:cNvGraphicFramePr>
            <a:graphicFrameLocks noChangeAspect="1"/>
          </p:cNvGraphicFramePr>
          <p:nvPr>
            <p:extLst/>
          </p:nvPr>
        </p:nvGraphicFramePr>
        <p:xfrm>
          <a:off x="1595689" y="5834830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2" name="Photo Editor Photo" r:id="rId13" imgW="5390476" imgH="7621064" progId="MSPhotoEd.3">
                  <p:embed/>
                </p:oleObj>
              </mc:Choice>
              <mc:Fallback>
                <p:oleObj name="Photo Editor Photo" r:id="rId13" imgW="5390476" imgH="7621064" progId="MSPhotoEd.3">
                  <p:embed/>
                  <p:pic>
                    <p:nvPicPr>
                      <p:cNvPr id="106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689" y="5834830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87"/>
          <p:cNvGraphicFramePr>
            <a:graphicFrameLocks noChangeAspect="1"/>
          </p:cNvGraphicFramePr>
          <p:nvPr>
            <p:extLst/>
          </p:nvPr>
        </p:nvGraphicFramePr>
        <p:xfrm>
          <a:off x="2048920" y="5845943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07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8920" y="5845943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37"/>
          <p:cNvGraphicFramePr>
            <a:graphicFrameLocks noChangeAspect="1"/>
          </p:cNvGraphicFramePr>
          <p:nvPr>
            <p:extLst/>
          </p:nvPr>
        </p:nvGraphicFramePr>
        <p:xfrm>
          <a:off x="2586401" y="5879175"/>
          <a:ext cx="394907" cy="558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" name="Photo Editor Photo" r:id="rId14" imgW="5390476" imgH="7621064" progId="MSPhotoEd.3">
                  <p:embed/>
                </p:oleObj>
              </mc:Choice>
              <mc:Fallback>
                <p:oleObj name="Photo Editor Photo" r:id="rId14" imgW="5390476" imgH="7621064" progId="MSPhotoEd.3">
                  <p:embed/>
                  <p:pic>
                    <p:nvPicPr>
                      <p:cNvPr id="108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401" y="5879175"/>
                        <a:ext cx="394907" cy="558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187"/>
          <p:cNvGraphicFramePr>
            <a:graphicFrameLocks noChangeAspect="1"/>
          </p:cNvGraphicFramePr>
          <p:nvPr>
            <p:extLst/>
          </p:nvPr>
        </p:nvGraphicFramePr>
        <p:xfrm>
          <a:off x="3494063" y="5844998"/>
          <a:ext cx="4191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Photo Editor Photo" r:id="rId8" imgW="5390476" imgH="7621064" progId="MSPhotoEd.3">
                  <p:embed/>
                </p:oleObj>
              </mc:Choice>
              <mc:Fallback>
                <p:oleObj name="Photo Editor Photo" r:id="rId8" imgW="5390476" imgH="7621064" progId="MSPhotoEd.3">
                  <p:embed/>
                  <p:pic>
                    <p:nvPicPr>
                      <p:cNvPr id="109" name="Object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63" y="5844998"/>
                        <a:ext cx="4191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" name="Picture 299" descr="crotchet rest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23" y="5834830"/>
            <a:ext cx="406270" cy="4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541265" y="6385896"/>
          <a:ext cx="4042792" cy="456026"/>
        </p:xfrm>
        <a:graphic>
          <a:graphicData uri="http://schemas.openxmlformats.org/drawingml/2006/table">
            <a:tbl>
              <a:tblPr/>
              <a:tblGrid>
                <a:gridCol w="2027238">
                  <a:extLst>
                    <a:ext uri="{9D8B030D-6E8A-4147-A177-3AD203B41FA5}">
                      <a16:colId xmlns:a16="http://schemas.microsoft.com/office/drawing/2014/main" val="3004774005"/>
                    </a:ext>
                  </a:extLst>
                </a:gridCol>
                <a:gridCol w="2015554">
                  <a:extLst>
                    <a:ext uri="{9D8B030D-6E8A-4147-A177-3AD203B41FA5}">
                      <a16:colId xmlns:a16="http://schemas.microsoft.com/office/drawing/2014/main" val="1890364665"/>
                    </a:ext>
                  </a:extLst>
                </a:gridCol>
              </a:tblGrid>
              <a:tr h="4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 1    1    D   1</a:t>
                      </a:r>
                    </a:p>
                  </a:txBody>
                  <a:tcPr marT="45133" marB="451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1___   1   </a:t>
                      </a:r>
                      <a:r>
                        <a:rPr kumimoji="0" lang="en-GB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*  </a:t>
                      </a:r>
                    </a:p>
                  </a:txBody>
                  <a:tcPr marT="45133" marB="451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7198"/>
                  </a:ext>
                </a:extLst>
              </a:tr>
            </a:tbl>
          </a:graphicData>
        </a:graphic>
      </p:graphicFrame>
      <p:sp>
        <p:nvSpPr>
          <p:cNvPr id="111" name="TextBox 110"/>
          <p:cNvSpPr txBox="1"/>
          <p:nvPr/>
        </p:nvSpPr>
        <p:spPr>
          <a:xfrm>
            <a:off x="4756510" y="5562756"/>
            <a:ext cx="4047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RHYTHM FEVER</a:t>
            </a:r>
          </a:p>
          <a:p>
            <a:endParaRPr lang="en-GB" sz="1600" b="1" dirty="0">
              <a:solidFill>
                <a:srgbClr val="00B050"/>
              </a:solidFill>
            </a:endParaRPr>
          </a:p>
          <a:p>
            <a:r>
              <a:rPr lang="en-GB" sz="1600" b="1" dirty="0" smtClean="0">
                <a:solidFill>
                  <a:srgbClr val="00B050"/>
                </a:solidFill>
              </a:rPr>
              <a:t>Two bars’ introduction.</a:t>
            </a:r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 smtClean="0">
                <a:solidFill>
                  <a:srgbClr val="FF0000"/>
                </a:solidFill>
              </a:rPr>
              <a:t>RED = D String	</a:t>
            </a:r>
            <a:r>
              <a:rPr lang="en-GB" sz="1600" b="1" dirty="0" smtClean="0">
                <a:solidFill>
                  <a:srgbClr val="7030A0"/>
                </a:solidFill>
              </a:rPr>
              <a:t>PURPLE =  A String</a:t>
            </a:r>
          </a:p>
        </p:txBody>
      </p:sp>
      <p:pic>
        <p:nvPicPr>
          <p:cNvPr id="2" name="Fiddle Time Joggers No.13 Rhythm Fever Piano Accompaniment (Student Book P.1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66627" y="5766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560391" y="364386"/>
            <a:ext cx="4212092" cy="994172"/>
          </a:xfrm>
        </p:spPr>
        <p:txBody>
          <a:bodyPr/>
          <a:lstStyle/>
          <a:p>
            <a:pPr eaLnBrk="1" hangingPunct="1"/>
            <a:r>
              <a:rPr lang="en-GB" altLang="en-US" b="1" dirty="0" smtClean="0">
                <a:latin typeface="Comic Sans MS" panose="030F0702030302020204" pitchFamily="66" charset="0"/>
              </a:rPr>
              <a:t>Tiptoe, boo!</a:t>
            </a:r>
            <a:endParaRPr lang="en-GB" altLang="en-US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14430" name="Group 94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494234" y="1808560"/>
          <a:ext cx="6724481" cy="4005264"/>
        </p:xfrm>
        <a:graphic>
          <a:graphicData uri="http://schemas.openxmlformats.org/drawingml/2006/table">
            <a:tbl>
              <a:tblPr/>
              <a:tblGrid>
                <a:gridCol w="1877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2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1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A   G    A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 1    G     1`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A   D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1   D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A   G    A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 1    G     1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A   D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1   D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A   G    A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 1    G     1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A   G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1   G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*    *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    *   *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E   D    E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1     D     1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E   A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1   A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E   D    E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1     D     1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E   A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1   A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E   D    E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1     D     1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E   D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1   D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  <a:endParaRPr kumimoji="0" lang="en-GB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*    *   *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    *   *  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05" name="Picture 163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165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09" y="2057401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166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03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167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94" y="2057401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168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6" y="2057401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169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22" y="2057401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" name="Picture 170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41" y="2057401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171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79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4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5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60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66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29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70" y="207883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48" y="2078832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2071435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63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19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04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65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72" y="3021384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66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66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67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24" y="3074363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68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51" y="3056335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69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56" y="3068752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0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43" y="3056335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1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42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76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23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29" y="3042816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11" y="3042815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63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72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65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43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66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02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67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10" y="4024738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68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42" y="4024738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69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38" y="4024738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70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57" y="4024738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71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95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29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82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45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37" y="4046170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64" y="4046169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86" y="4078911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18" y="3056334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35" y="3056334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21" y="3071303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163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2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67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65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91" y="5018497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66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971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67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87" y="5071477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68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13" y="5053448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69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19" y="5065865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70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05" y="505344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71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04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86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64" descr="crotch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92" y="5039929"/>
            <a:ext cx="352425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74" y="5039929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81" y="5053447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97" y="5053447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91" descr="crotchet 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84" y="5068417"/>
            <a:ext cx="37028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832" y="188640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u="sng" dirty="0">
                <a:latin typeface="Arial" charset="0"/>
              </a:rPr>
              <a:t>Totem Pole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636838"/>
            <a:ext cx="8218487" cy="42211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CC0000"/>
                </a:solidFill>
                <a:latin typeface="Comic Sans MS" charset="0"/>
              </a:rPr>
              <a:t>E   E</a:t>
            </a:r>
            <a:r>
              <a:rPr lang="en-US" sz="3600">
                <a:latin typeface="Comic Sans MS" charset="0"/>
              </a:rPr>
              <a:t>   B   B		A   A   B   B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3600">
              <a:latin typeface="Comic Sans MS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CC0000"/>
                </a:solidFill>
                <a:latin typeface="Comic Sans MS" charset="0"/>
              </a:rPr>
              <a:t>E   E</a:t>
            </a:r>
            <a:r>
              <a:rPr lang="en-US" sz="3600">
                <a:latin typeface="Comic Sans MS" charset="0"/>
              </a:rPr>
              <a:t>   B   B		A   A   B   *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3600">
              <a:latin typeface="Comic Sans MS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>
                <a:latin typeface="Comic Sans MS" charset="0"/>
              </a:rPr>
              <a:t>E   E   B   B		A   A   B   B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3600">
              <a:latin typeface="Comic Sans MS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CC0000"/>
                </a:solidFill>
                <a:latin typeface="Comic Sans MS" charset="0"/>
              </a:rPr>
              <a:t>E   E</a:t>
            </a:r>
            <a:r>
              <a:rPr lang="en-US" sz="3600">
                <a:latin typeface="Comic Sans MS" charset="0"/>
              </a:rPr>
              <a:t>   B   B		A   B   </a:t>
            </a:r>
            <a:r>
              <a:rPr lang="en-US" sz="3600">
                <a:solidFill>
                  <a:srgbClr val="CC0000"/>
                </a:solidFill>
                <a:latin typeface="Comic Sans MS" charset="0"/>
              </a:rPr>
              <a:t>E</a:t>
            </a:r>
            <a:r>
              <a:rPr lang="en-US" sz="3600">
                <a:latin typeface="Comic Sans MS" charset="0"/>
              </a:rPr>
              <a:t>   *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sz="3600">
                <a:latin typeface="Comic Sans MS" charset="0"/>
              </a:rPr>
              <a:t>	</a:t>
            </a:r>
          </a:p>
        </p:txBody>
      </p:sp>
      <p:pic>
        <p:nvPicPr>
          <p:cNvPr id="25603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33375"/>
            <a:ext cx="4038600" cy="2159000"/>
          </a:xfrm>
        </p:spPr>
      </p:pic>
      <p:pic>
        <p:nvPicPr>
          <p:cNvPr id="2" name="Totem Po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168" y="5486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375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u="sng" dirty="0">
                <a:latin typeface="Arial" charset="0"/>
              </a:rPr>
              <a:t>Tudor Pageant</a:t>
            </a:r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Arial" charset="0"/>
              </a:rPr>
              <a:t>	 </a:t>
            </a:r>
            <a:endParaRPr lang="en-GB" sz="2800">
              <a:latin typeface="Arial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395288" y="2420938"/>
            <a:ext cx="821848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r>
              <a:rPr lang="en-US" sz="2400"/>
              <a:t>B         B	B        A		B         B	B          D</a:t>
            </a:r>
          </a:p>
          <a:p>
            <a:pPr marL="342900" indent="-342900" eaLnBrk="1" hangingPunct="1"/>
            <a:endParaRPr lang="en-US" sz="2400"/>
          </a:p>
          <a:p>
            <a:pPr marL="342900" indent="-342900" eaLnBrk="1" hangingPunct="1"/>
            <a:r>
              <a:rPr lang="en-GB" sz="2400"/>
              <a:t>			</a:t>
            </a:r>
          </a:p>
          <a:p>
            <a:pPr marL="342900" indent="-342900" eaLnBrk="1" hangingPunct="1"/>
            <a:r>
              <a:rPr lang="en-US" sz="2400"/>
              <a:t>E________	D        D		E________	D          D</a:t>
            </a:r>
          </a:p>
          <a:p>
            <a:pPr marL="342900" indent="-342900" eaLnBrk="1" hangingPunct="1"/>
            <a:endParaRPr lang="en-US" sz="2400"/>
          </a:p>
          <a:p>
            <a:pPr marL="342900" indent="-342900" eaLnBrk="1" hangingPunct="1"/>
            <a:r>
              <a:rPr lang="en-GB" sz="2400"/>
              <a:t>			</a:t>
            </a:r>
          </a:p>
          <a:p>
            <a:pPr marL="342900" indent="-342900" eaLnBrk="1" hangingPunct="1"/>
            <a:r>
              <a:rPr lang="en-US" sz="2400"/>
              <a:t>B         B	B        A		B         B	B          D</a:t>
            </a:r>
          </a:p>
          <a:p>
            <a:pPr marL="342900" indent="-342900" eaLnBrk="1" hangingPunct="1"/>
            <a:endParaRPr lang="en-US" sz="2400"/>
          </a:p>
          <a:p>
            <a:pPr marL="342900" indent="-342900" eaLnBrk="1" hangingPunct="1"/>
            <a:r>
              <a:rPr lang="en-GB" sz="2400"/>
              <a:t>			</a:t>
            </a:r>
          </a:p>
          <a:p>
            <a:pPr marL="342900" indent="-342900" eaLnBrk="1" hangingPunct="1"/>
            <a:r>
              <a:rPr lang="en-US" sz="2400"/>
              <a:t>E________	D        D		G________	 </a:t>
            </a:r>
            <a:endParaRPr lang="en-GB" sz="2400"/>
          </a:p>
        </p:txBody>
      </p:sp>
      <p:pic>
        <p:nvPicPr>
          <p:cNvPr id="2662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7896" y="260350"/>
            <a:ext cx="4038600" cy="2019300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Tudor Pagea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4046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1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u="sng" dirty="0" err="1">
                <a:solidFill>
                  <a:schemeClr val="tx1"/>
                </a:solidFill>
                <a:latin typeface="Arial" charset="0"/>
              </a:rPr>
              <a:t>Saraswati</a:t>
            </a:r>
            <a:endParaRPr lang="en-GB" u="sng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6412" name="Group 28"/>
          <p:cNvGraphicFramePr>
            <a:graphicFrameLocks noGrp="1"/>
          </p:cNvGraphicFramePr>
          <p:nvPr>
            <p:ph sz="half" idx="1"/>
          </p:nvPr>
        </p:nvGraphicFramePr>
        <p:xfrm>
          <a:off x="457200" y="2781300"/>
          <a:ext cx="8218488" cy="3344863"/>
        </p:xfrm>
        <a:graphic>
          <a:graphicData uri="http://schemas.openxmlformats.org/drawingml/2006/table">
            <a:tbl>
              <a:tblPr/>
              <a:tblGrid>
                <a:gridCol w="4125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59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A   B   B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E   E   * 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   A   B   B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   E   E   * 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E   E</a:t>
                      </a: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A   A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   B   E   * 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</a:rPr>
                        <a:t>E   E</a:t>
                      </a: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A   A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   B   A   *</a:t>
                      </a:r>
                    </a:p>
                  </a:txBody>
                  <a:tcPr marL="91434" marR="91434" marT="45734" marB="45734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667" name="Picture 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5609" y="260350"/>
            <a:ext cx="4614863" cy="2376488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Saraswat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832" y="4046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100474</TotalTime>
  <Words>697</Words>
  <Application>Microsoft Office PowerPoint</Application>
  <PresentationFormat>On-screen Show (4:3)</PresentationFormat>
  <Paragraphs>298</Paragraphs>
  <Slides>14</Slides>
  <Notes>5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MS PGothic</vt:lpstr>
      <vt:lpstr>Arial</vt:lpstr>
      <vt:lpstr>Calibri</vt:lpstr>
      <vt:lpstr>Comic Sans MS</vt:lpstr>
      <vt:lpstr>Default Design</vt:lpstr>
      <vt:lpstr>Photo Editor Photo</vt:lpstr>
      <vt:lpstr>Copy Cat!</vt:lpstr>
      <vt:lpstr>Witches’ Cauldron</vt:lpstr>
      <vt:lpstr>Paganini!</vt:lpstr>
      <vt:lpstr>Funky Monkey Count 8 bars intro</vt:lpstr>
      <vt:lpstr>Rhythm Fever</vt:lpstr>
      <vt:lpstr>Tiptoe, boo!</vt:lpstr>
      <vt:lpstr>Totem Pole</vt:lpstr>
      <vt:lpstr>Tudor Pageant</vt:lpstr>
      <vt:lpstr>Saraswati</vt:lpstr>
      <vt:lpstr>Notes on the Stave</vt:lpstr>
      <vt:lpstr>D String Notes</vt:lpstr>
      <vt:lpstr>Here comes E</vt:lpstr>
      <vt:lpstr>F sharp now</vt:lpstr>
      <vt:lpstr>This is G</vt:lpstr>
    </vt:vector>
  </TitlesOfParts>
  <Company>LEICS 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Chocolate Treats</dc:title>
  <dc:creator>Sally Smith</dc:creator>
  <cp:lastModifiedBy>lsmsuser12</cp:lastModifiedBy>
  <cp:revision>62</cp:revision>
  <cp:lastPrinted>2015-06-25T10:54:00Z</cp:lastPrinted>
  <dcterms:created xsi:type="dcterms:W3CDTF">2013-09-19T12:29:24Z</dcterms:created>
  <dcterms:modified xsi:type="dcterms:W3CDTF">2020-03-25T16:37:58Z</dcterms:modified>
</cp:coreProperties>
</file>